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rlow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547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3073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Beyond Melody: A Text Mining Approach on Song Success on Spotify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584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Submitted by: Boddapati Kanchana (24MBMB02)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1311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80382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870" y="528995"/>
            <a:ext cx="8325564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Overall Findings and Strategic Takeaways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71870" y="1446014"/>
            <a:ext cx="1328666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Synthesising the results from all five use cases provides a holistic view of the drivers for Spotify song success.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1968937"/>
            <a:ext cx="22860" cy="5731550"/>
          </a:xfrm>
          <a:prstGeom prst="roundRect">
            <a:avLst>
              <a:gd name="adj" fmla="val 1259612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954203" y="2173367"/>
            <a:ext cx="383857" cy="22860"/>
          </a:xfrm>
          <a:prstGeom prst="roundRect">
            <a:avLst>
              <a:gd name="adj" fmla="val 1259612"/>
            </a:avLst>
          </a:prstGeom>
          <a:solidFill>
            <a:srgbClr val="00E5A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243227" y="2112824"/>
            <a:ext cx="143947" cy="143947"/>
          </a:xfrm>
          <a:prstGeom prst="roundRect">
            <a:avLst>
              <a:gd name="adj" fmla="val 317617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4414480" y="2034897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Theme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71870" y="2416493"/>
            <a:ext cx="5875496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Love &amp; Motivation dominate lyrics, but deeper, complex emotions are highly engaging.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292340" y="3325058"/>
            <a:ext cx="383857" cy="22860"/>
          </a:xfrm>
          <a:prstGeom prst="roundRect">
            <a:avLst>
              <a:gd name="adj" fmla="val 1259612"/>
            </a:avLst>
          </a:prstGeom>
          <a:solidFill>
            <a:srgbClr val="0FC3C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243227" y="3264515"/>
            <a:ext cx="143947" cy="143947"/>
          </a:xfrm>
          <a:prstGeom prst="roundRect">
            <a:avLst>
              <a:gd name="adj" fmla="val 317617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8083034" y="3186589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Genre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083034" y="3568184"/>
            <a:ext cx="5875496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Energy &amp; Valence effectively define genres; audio features are crucial for categorization.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954203" y="4317802"/>
            <a:ext cx="383857" cy="22860"/>
          </a:xfrm>
          <a:prstGeom prst="roundRect">
            <a:avLst>
              <a:gd name="adj" fmla="val 1259612"/>
            </a:avLst>
          </a:prstGeom>
          <a:solidFill>
            <a:srgbClr val="1D8DC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7243227" y="4257258"/>
            <a:ext cx="143947" cy="143947"/>
          </a:xfrm>
          <a:prstGeom prst="roundRect">
            <a:avLst>
              <a:gd name="adj" fmla="val 317617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4414480" y="4179332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Language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671870" y="4560927"/>
            <a:ext cx="5875496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Spanish music shows the highest average global popularity, pointing to diverse market success.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292340" y="5310545"/>
            <a:ext cx="383857" cy="22860"/>
          </a:xfrm>
          <a:prstGeom prst="roundRect">
            <a:avLst>
              <a:gd name="adj" fmla="val 1259612"/>
            </a:avLst>
          </a:prstGeom>
          <a:solidFill>
            <a:srgbClr val="222B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7243227" y="5250001"/>
            <a:ext cx="143947" cy="143947"/>
          </a:xfrm>
          <a:prstGeom prst="roundRect">
            <a:avLst>
              <a:gd name="adj" fmla="val 317617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8083034" y="5172075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Audio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8083034" y="5553670"/>
            <a:ext cx="5875496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Loudness, Energy, and Liveness are top technical features driving listener engagement and popularity.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954203" y="6303288"/>
            <a:ext cx="383857" cy="22860"/>
          </a:xfrm>
          <a:prstGeom prst="roundRect">
            <a:avLst>
              <a:gd name="adj" fmla="val 1259612"/>
            </a:avLst>
          </a:prstGeom>
          <a:solidFill>
            <a:srgbClr val="00E5A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243227" y="6242745"/>
            <a:ext cx="143947" cy="143947"/>
          </a:xfrm>
          <a:prstGeom prst="roundRect">
            <a:avLst>
              <a:gd name="adj" fmla="val 317617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4414480" y="6164818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Sentiment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671870" y="6546413"/>
            <a:ext cx="5875496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Emotionally deep or negative lyrical content slightly increases audience connection and engagement metrics.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Spotify Google Slides Template ...">
            <a:extLst>
              <a:ext uri="{FF2B5EF4-FFF2-40B4-BE49-F238E27FC236}">
                <a16:creationId xmlns:a16="http://schemas.microsoft.com/office/drawing/2014/main" id="{7601D5B9-B1A8-C456-C5D2-00D00EC13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25" y="925551"/>
            <a:ext cx="9202146" cy="515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30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835" y="784027"/>
            <a:ext cx="4907042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Executive Summary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72835" y="1838920"/>
            <a:ext cx="6431994" cy="2516267"/>
          </a:xfrm>
          <a:prstGeom prst="roundRect">
            <a:avLst>
              <a:gd name="adj" fmla="val 1316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16437" y="2082522"/>
            <a:ext cx="662464" cy="662464"/>
          </a:xfrm>
          <a:prstGeom prst="roundRect">
            <a:avLst>
              <a:gd name="adj" fmla="val 13801634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8602" y="2264688"/>
            <a:ext cx="298013" cy="2980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6437" y="2965728"/>
            <a:ext cx="245352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Integrated Analysis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16437" y="3404830"/>
            <a:ext cx="594479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study explores the influence of </a:t>
            </a: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lyrics, audio features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and </a:t>
            </a: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linguistic diversity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on song success on the Spotify platform.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571" y="1838920"/>
            <a:ext cx="6431994" cy="2516267"/>
          </a:xfrm>
          <a:prstGeom prst="roundRect">
            <a:avLst>
              <a:gd name="adj" fmla="val 1316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669173" y="2082522"/>
            <a:ext cx="662464" cy="662464"/>
          </a:xfrm>
          <a:prstGeom prst="roundRect">
            <a:avLst>
              <a:gd name="adj" fmla="val 13801634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338" y="2264688"/>
            <a:ext cx="298013" cy="29801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9173" y="2965728"/>
            <a:ext cx="245352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Methodology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669173" y="3404830"/>
            <a:ext cx="594479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robust framework combining text mining, sophisticated machine learning (ML), and statistical modeling was employed.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2835" y="4575929"/>
            <a:ext cx="6431994" cy="2869644"/>
          </a:xfrm>
          <a:prstGeom prst="roundRect">
            <a:avLst>
              <a:gd name="adj" fmla="val 1154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016437" y="4819531"/>
            <a:ext cx="662464" cy="662464"/>
          </a:xfrm>
          <a:prstGeom prst="roundRect">
            <a:avLst>
              <a:gd name="adj" fmla="val 13801634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8602" y="5001697"/>
            <a:ext cx="298013" cy="29801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6437" y="5702737"/>
            <a:ext cx="245352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Five Core Use Cases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1016437" y="6141839"/>
            <a:ext cx="594479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Five distinct use cases were developed to capture various perspectives of music analytics, from themes to sentiment.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5571" y="4575929"/>
            <a:ext cx="6431994" cy="2869644"/>
          </a:xfrm>
          <a:prstGeom prst="roundRect">
            <a:avLst>
              <a:gd name="adj" fmla="val 1154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669173" y="4819531"/>
            <a:ext cx="662464" cy="662464"/>
          </a:xfrm>
          <a:prstGeom prst="roundRect">
            <a:avLst>
              <a:gd name="adj" fmla="val 13801634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1338" y="5001697"/>
            <a:ext cx="298013" cy="29801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9173" y="5702737"/>
            <a:ext cx="245352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Deliverables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7669173" y="6141839"/>
            <a:ext cx="5944791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Findings offer crucial data-driven insights for artists, music producers, and major streaming platforms to optimize content strategy.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235" y="700088"/>
            <a:ext cx="4939189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Objectives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64235" y="1984177"/>
            <a:ext cx="3683079" cy="3028355"/>
          </a:xfrm>
          <a:prstGeom prst="roundRect">
            <a:avLst>
              <a:gd name="adj" fmla="val 4831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64235" y="1953697"/>
            <a:ext cx="3683079" cy="121920"/>
          </a:xfrm>
          <a:prstGeom prst="roundRect">
            <a:avLst>
              <a:gd name="adj" fmla="val 273455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772400" y="1650802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2425" y="1850827"/>
            <a:ext cx="266700" cy="2667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16886" y="2539722"/>
            <a:ext cx="246959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Popularity Drivers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516886" y="2981682"/>
            <a:ext cx="3177778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the multivariate factors (lyrical, acoustic, cultural) that significantly influence Spotify song popularity.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69485" y="1984177"/>
            <a:ext cx="3683079" cy="3028355"/>
          </a:xfrm>
          <a:prstGeom prst="roundRect">
            <a:avLst>
              <a:gd name="adj" fmla="val 4831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10169485" y="1953697"/>
            <a:ext cx="3683079" cy="121920"/>
          </a:xfrm>
          <a:prstGeom prst="roundRect">
            <a:avLst>
              <a:gd name="adj" fmla="val 273455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11677650" y="1650802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7675" y="1850827"/>
            <a:ext cx="266700" cy="2667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22136" y="2539722"/>
            <a:ext cx="302775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Applied Analytical Models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10422136" y="2981682"/>
            <a:ext cx="3177778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analytical models for: Theme classification, Genre prediction, Cross-cultural success, Audio feature influence, and Sentiment analysis.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264235" y="5568077"/>
            <a:ext cx="7588329" cy="1961436"/>
          </a:xfrm>
          <a:prstGeom prst="roundRect">
            <a:avLst>
              <a:gd name="adj" fmla="val 7459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6264235" y="5537597"/>
            <a:ext cx="7588329" cy="121920"/>
          </a:xfrm>
          <a:prstGeom prst="roundRect">
            <a:avLst>
              <a:gd name="adj" fmla="val 273455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9725025" y="5234702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25050" y="5434727"/>
            <a:ext cx="266700" cy="2667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16886" y="6123623"/>
            <a:ext cx="255067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Pattern Interpretation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6516886" y="6565583"/>
            <a:ext cx="7083028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Interpret the emotional, musical, and cultural patterns embedded within the characteristics of popular music.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426" y="584121"/>
            <a:ext cx="5338643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Scope and Methodology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43426" y="1705213"/>
            <a:ext cx="2832140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and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3426" y="2271593"/>
            <a:ext cx="699575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 Size: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Integrated Spotify and Lyrics datasets, encompassing approximately 4,000+ unique songs.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3426" y="3025497"/>
            <a:ext cx="699575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Textual Features: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Detailed analysis of Lyrics (content, complexity) and language identification.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3426" y="3779401"/>
            <a:ext cx="699575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Numerical Features: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Core Spotify audio attributes (e.g., Danceability, Energy, Loudness).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3426" y="4533305"/>
            <a:ext cx="699575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Categorical Features: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Genre, thematic classifications, and sentiment scores.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3426" y="5425321"/>
            <a:ext cx="2832140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Tools Utilised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3426" y="5991701"/>
            <a:ext cx="6995755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Programming: Python, Pandas (Data Manipulation)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3426" y="6405801"/>
            <a:ext cx="6995755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Modeling: Scikit-learn (Machine Learning)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3426" y="6819900"/>
            <a:ext cx="6995755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Analysis: TextBlob (Sentiment &amp; NLP)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3426" y="7233999"/>
            <a:ext cx="6995755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Visualisation: Matplotlib, Seaborn</a:t>
            </a:r>
            <a:endParaRPr lang="en-US" sz="16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962" y="1731764"/>
            <a:ext cx="5629513" cy="56295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173" y="489704"/>
            <a:ext cx="4565452" cy="49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Analytical Workflow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23173" y="1340525"/>
            <a:ext cx="13384054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66" y="1825704"/>
            <a:ext cx="9160550" cy="72718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9962" y="5094411"/>
            <a:ext cx="1646233" cy="669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Analytical Workflow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099427" y="2695119"/>
            <a:ext cx="2449064" cy="334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Collection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099427" y="3136791"/>
            <a:ext cx="2449064" cy="301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lyrics and audio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017304" y="2527818"/>
            <a:ext cx="2449064" cy="66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Random Forest Models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017304" y="3304091"/>
            <a:ext cx="2449064" cy="301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Genre and popularity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017304" y="7322640"/>
            <a:ext cx="2449064" cy="33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Audio (Spotify)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017304" y="7764312"/>
            <a:ext cx="2449064" cy="602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Prepared audio features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099427" y="7473210"/>
            <a:ext cx="2449064" cy="334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Text (Lyrics)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8099427" y="7914882"/>
            <a:ext cx="2449064" cy="301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Prepared textual data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8982771" y="4900134"/>
            <a:ext cx="2502601" cy="334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Cleaning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8982771" y="5341807"/>
            <a:ext cx="2502601" cy="602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Normalize and preprocess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3120575" y="4896788"/>
            <a:ext cx="2502600" cy="669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Keyword &amp; Sentiment Analysis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120575" y="5673061"/>
            <a:ext cx="2502600" cy="301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Theme and emotion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469" y="576263"/>
            <a:ext cx="10745033" cy="557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1 &amp; 2: Lyrical Themes and Genre Prediction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02469" y="1635443"/>
            <a:ext cx="406157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1: Theme Classification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02469" y="2170628"/>
            <a:ext cx="6367939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Objective: Identify the dominant lyrical themes using keyword-based classification.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9" y="3038594"/>
            <a:ext cx="6367939" cy="35660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02469" y="6830378"/>
            <a:ext cx="6367939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Songs expressing emotional positivity and aspirations (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Love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Motivation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 significantly dominate modern popular music themes.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7612" y="1635443"/>
            <a:ext cx="401085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2: Genre Classification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67612" y="2170628"/>
            <a:ext cx="6367939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Objective: Predict song genres based solely on audio features using a Random Forest Classifier (n_estimators=200).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7612" y="2993469"/>
            <a:ext cx="6367939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Accuracy: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High classification accuracy, particularly for dominant genres like Pop, Hip-Hop, and Rock.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7612" y="3705939"/>
            <a:ext cx="6367939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Features: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Genre boundaries are sharply defined by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Energy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Valence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(musical positivity), and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Danceability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7612" y="4418409"/>
            <a:ext cx="6367939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Observation: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Minor overlaps were observed between closely related sub-genres (e.g., Pop-Rock).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7612" y="5241250"/>
            <a:ext cx="6367939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Audio features function as highly effective, quantifiable markers for defining musical genre.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59436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3: Evaluating Cross-Cultural Success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Objective: Evaluate how the primary language of the lyrics influences a song's average Spotify popularity score globally.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31959" y="1265515"/>
            <a:ext cx="4506516" cy="370284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586" y="1358027"/>
            <a:ext cx="185142" cy="1851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5308" y="175914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Spanish Dominance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55308" y="2004655"/>
            <a:ext cx="425981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Songs primarily in Spanish ranked the highest in average popularity across the dataset, reflecting the global reach of Latin music.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5061823" y="1265515"/>
            <a:ext cx="4506635" cy="370284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2569" y="1358027"/>
            <a:ext cx="185142" cy="1851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85172" y="175914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English and German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185172" y="2004655"/>
            <a:ext cx="4259937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English remained a strong contender, followed closely by German songs, underscoring the influence of these markets.</a:t>
            </a:r>
            <a:endParaRPr lang="en-US" sz="950" dirty="0"/>
          </a:p>
        </p:txBody>
      </p:sp>
      <p:sp>
        <p:nvSpPr>
          <p:cNvPr id="12" name="Shape 8"/>
          <p:cNvSpPr/>
          <p:nvPr/>
        </p:nvSpPr>
        <p:spPr>
          <a:xfrm>
            <a:off x="9691807" y="1265515"/>
            <a:ext cx="4506635" cy="370284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52553" y="1358027"/>
            <a:ext cx="185142" cy="1851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15155" y="175914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Global Trend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9815155" y="2004655"/>
            <a:ext cx="4259937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 indicates that Latin and multilingual music are leading global streaming trends and listener engagement.</a:t>
            </a:r>
            <a:endParaRPr lang="en-US" sz="9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959" y="2661880"/>
            <a:ext cx="13766483" cy="7709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134" y="545306"/>
            <a:ext cx="9660612" cy="550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4: Audio Feature Impact on Popularity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94134" y="1492806"/>
            <a:ext cx="1324213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Objective: Identify which intrinsic audio attributes have the most significant linear influence on Spotify popularity scores.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794159" y="2444353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Loudness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94134" y="2838688"/>
            <a:ext cx="4303633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strong positive correlation, suggesting commercially successful songs are mastered to be loud.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68" y="2033230"/>
            <a:ext cx="4634746" cy="463474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0181" y="3509605"/>
            <a:ext cx="278844" cy="2788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32513" y="2139196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Energy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632513" y="2533531"/>
            <a:ext cx="430375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energy tracks (intensity, activity) are consistently favored by listeners and algorithms.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768" y="2033230"/>
            <a:ext cx="4634746" cy="463474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4395" y="3076099"/>
            <a:ext cx="278844" cy="2788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29111" y="3677483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Liveness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0029111" y="4071818"/>
            <a:ext cx="3907155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Higher values, indicating elements of live performance or strong presence, boost success.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768" y="2033230"/>
            <a:ext cx="4634746" cy="463474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9141" y="4211122"/>
            <a:ext cx="278844" cy="27884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32513" y="5533072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Tempo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9632513" y="5927408"/>
            <a:ext cx="430375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pace of the song is a defining feature in what makes a track catchy and popular.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7768" y="2033230"/>
            <a:ext cx="4634746" cy="463474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4395" y="5346144"/>
            <a:ext cx="278844" cy="27884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794159" y="4910495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Performance</a:t>
            </a:r>
            <a:endParaRPr lang="en-US" sz="1700" dirty="0"/>
          </a:p>
        </p:txBody>
      </p:sp>
      <p:sp>
        <p:nvSpPr>
          <p:cNvPr id="21" name="Text 11"/>
          <p:cNvSpPr/>
          <p:nvPr/>
        </p:nvSpPr>
        <p:spPr>
          <a:xfrm>
            <a:off x="694134" y="5304830"/>
            <a:ext cx="4303633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Forest Regressor achieved high performance (R² ≈ 0.7) with low Mean Absolute Error (MAE).</a:t>
            </a:r>
            <a:endParaRPr lang="en-US" sz="15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7768" y="2033230"/>
            <a:ext cx="4634746" cy="4634746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10181" y="4912638"/>
            <a:ext cx="278844" cy="278844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991553" y="7114223"/>
            <a:ext cx="1294471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 Commercially successful songs are generally characterized by being loud, high in energy, and having a lively feel, optimized for dynamic listening environments.</a:t>
            </a:r>
            <a:endParaRPr lang="en-US" sz="1550" dirty="0"/>
          </a:p>
        </p:txBody>
      </p:sp>
      <p:sp>
        <p:nvSpPr>
          <p:cNvPr id="25" name="Shape 13"/>
          <p:cNvSpPr/>
          <p:nvPr/>
        </p:nvSpPr>
        <p:spPr>
          <a:xfrm>
            <a:off x="694134" y="6891099"/>
            <a:ext cx="22860" cy="1080849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485" y="654725"/>
            <a:ext cx="10667881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 5: Lyrical Sentiment vs. Popularity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2485" y="1790938"/>
            <a:ext cx="12965430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Objective: Analyse how the sentiment (emotional tone) of lyrics correlates with average song popularity using TextBlob polarity scores.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3087053"/>
            <a:ext cx="6869787" cy="384702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290203" y="3087053"/>
            <a:ext cx="5515213" cy="2484120"/>
          </a:xfrm>
          <a:prstGeom prst="roundRect">
            <a:avLst>
              <a:gd name="adj" fmla="val 14363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046" y="2974896"/>
            <a:ext cx="285393" cy="28539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2180" y="5397937"/>
            <a:ext cx="285393" cy="2853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77394" y="3474244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Power of Depth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677394" y="4042410"/>
            <a:ext cx="4740831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Songs with highly Negative lyrical polarity registered the highest average popularity score in the sample.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290203" y="5838706"/>
            <a:ext cx="5515213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suggests that emotionally deep, introspective, or even melancholic lyrics often connect more strongly and deeply with mass audiences than purely positive or neutral content.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893</Words>
  <Application>Microsoft Office PowerPoint</Application>
  <PresentationFormat>Custom</PresentationFormat>
  <Paragraphs>101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Barlow</vt:lpstr>
      <vt:lpstr>Arial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Kanchana Boddapati</cp:lastModifiedBy>
  <cp:revision>2</cp:revision>
  <dcterms:created xsi:type="dcterms:W3CDTF">2025-11-07T08:49:37Z</dcterms:created>
  <dcterms:modified xsi:type="dcterms:W3CDTF">2025-11-07T09:00:15Z</dcterms:modified>
</cp:coreProperties>
</file>